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custDataLst>
    <p:tags r:id="rId6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57F0-4069-42C0-9826-419B32A478A8}" type="datetimeFigureOut">
              <a:rPr lang="vi-VN" smtClean="0"/>
              <a:t>20/02/2017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6F4A-4382-4C27-AFE0-6CD5236ACD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58120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57F0-4069-42C0-9826-419B32A478A8}" type="datetimeFigureOut">
              <a:rPr lang="vi-VN" smtClean="0"/>
              <a:t>20/02/2017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6F4A-4382-4C27-AFE0-6CD5236ACD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7957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57F0-4069-42C0-9826-419B32A478A8}" type="datetimeFigureOut">
              <a:rPr lang="vi-VN" smtClean="0"/>
              <a:t>20/02/2017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6F4A-4382-4C27-AFE0-6CD5236ACD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72366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57F0-4069-42C0-9826-419B32A478A8}" type="datetimeFigureOut">
              <a:rPr lang="vi-VN" smtClean="0"/>
              <a:t>20/02/2017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6F4A-4382-4C27-AFE0-6CD5236ACD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43002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57F0-4069-42C0-9826-419B32A478A8}" type="datetimeFigureOut">
              <a:rPr lang="vi-VN" smtClean="0"/>
              <a:t>20/02/2017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6F4A-4382-4C27-AFE0-6CD5236ACD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932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57F0-4069-42C0-9826-419B32A478A8}" type="datetimeFigureOut">
              <a:rPr lang="vi-VN" smtClean="0"/>
              <a:t>20/02/2017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6F4A-4382-4C27-AFE0-6CD5236ACD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7267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57F0-4069-42C0-9826-419B32A478A8}" type="datetimeFigureOut">
              <a:rPr lang="vi-VN" smtClean="0"/>
              <a:t>20/02/2017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6F4A-4382-4C27-AFE0-6CD5236ACD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76033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57F0-4069-42C0-9826-419B32A478A8}" type="datetimeFigureOut">
              <a:rPr lang="vi-VN" smtClean="0"/>
              <a:t>20/02/2017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6F4A-4382-4C27-AFE0-6CD5236ACD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3326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57F0-4069-42C0-9826-419B32A478A8}" type="datetimeFigureOut">
              <a:rPr lang="vi-VN" smtClean="0"/>
              <a:t>20/02/2017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6F4A-4382-4C27-AFE0-6CD5236ACD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23831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57F0-4069-42C0-9826-419B32A478A8}" type="datetimeFigureOut">
              <a:rPr lang="vi-VN" smtClean="0"/>
              <a:t>20/02/2017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6F4A-4382-4C27-AFE0-6CD5236ACD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5117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57F0-4069-42C0-9826-419B32A478A8}" type="datetimeFigureOut">
              <a:rPr lang="vi-VN" smtClean="0"/>
              <a:t>20/02/2017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6F4A-4382-4C27-AFE0-6CD5236ACD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62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B57F0-4069-42C0-9826-419B32A478A8}" type="datetimeFigureOut">
              <a:rPr lang="vi-VN" smtClean="0"/>
              <a:t>20/02/2017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06F4A-4382-4C27-AFE0-6CD5236ACD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206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3528" y="224644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prstClr val="black"/>
                </a:solidFill>
              </a:rPr>
              <a:t>1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24643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Trong vườn ươm, người ta đã ươm 2032 cây giống trên 4 lô đất, các lô đều có số cây như nhau. Hỏi mỗi lô đất có bao nhiêu cây giống?</a:t>
            </a:r>
            <a:endParaRPr lang="vi-VN" sz="320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2060848"/>
            <a:ext cx="77048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prstClr val="black"/>
                </a:solidFill>
              </a:rPr>
              <a:t>Bài giải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Mỗi lô đất có số cây giống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2032 : 4 = 508 (cây)</a:t>
            </a:r>
          </a:p>
          <a:p>
            <a:pPr algn="r"/>
            <a:r>
              <a:rPr lang="en-US" sz="3200" smtClean="0">
                <a:solidFill>
                  <a:prstClr val="black"/>
                </a:solidFill>
              </a:rPr>
              <a:t>Đáp số: 508 cây.</a:t>
            </a:r>
            <a:endParaRPr lang="vi-VN" sz="3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76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3528" y="224644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2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24643"/>
            <a:ext cx="777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Có 2135 quyển vở được xếp đều vào 7 thùng. Hỏi 5 thùng đó có bao nhiêu quyển vở?</a:t>
            </a:r>
            <a:endParaRPr lang="vi-VN" sz="320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1556792"/>
            <a:ext cx="77768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prstClr val="black"/>
                </a:solidFill>
              </a:rPr>
              <a:t>Bài giải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Một thùng có số quyển vở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2135 : 7 = 305 (quyển)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5 thùng có số quyển vở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305 x 5 = 1525 (quyển)</a:t>
            </a:r>
          </a:p>
          <a:p>
            <a:pPr algn="r"/>
            <a:r>
              <a:rPr lang="en-US" sz="3200" smtClean="0">
                <a:solidFill>
                  <a:prstClr val="black"/>
                </a:solidFill>
              </a:rPr>
              <a:t>Đáp số: 1525 quyển vở.</a:t>
            </a:r>
            <a:endParaRPr lang="vi-VN" sz="3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52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3528" y="224644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3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24643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prstClr val="black"/>
                </a:solidFill>
              </a:rPr>
              <a:t>Lập đề toán theo tóm tắt, rồi giải bài toán đó:</a:t>
            </a:r>
          </a:p>
          <a:p>
            <a:r>
              <a:rPr lang="en-US" sz="3200" smtClean="0">
                <a:solidFill>
                  <a:prstClr val="black"/>
                </a:solidFill>
              </a:rPr>
              <a:t>Tóm tắt: 4 xe: 8520 viên gạch</a:t>
            </a:r>
          </a:p>
          <a:p>
            <a:r>
              <a:rPr lang="en-US" sz="3200">
                <a:solidFill>
                  <a:prstClr val="black"/>
                </a:solidFill>
              </a:rPr>
              <a:t> </a:t>
            </a:r>
            <a:r>
              <a:rPr lang="en-US" sz="3200" smtClean="0">
                <a:solidFill>
                  <a:prstClr val="black"/>
                </a:solidFill>
              </a:rPr>
              <a:t>              3 xe: ....... viên gạch ?</a:t>
            </a:r>
            <a:endParaRPr lang="vi-VN" sz="320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1987328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prstClr val="black"/>
                </a:solidFill>
              </a:rPr>
              <a:t>Bài toán: Bốn xe chở được 8520 viên gạch. Hỏi 3 xe chở được bao nhiêu viên gạch?</a:t>
            </a:r>
            <a:endParaRPr lang="vi-VN" sz="320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3212976"/>
            <a:ext cx="77048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prstClr val="black"/>
                </a:solidFill>
              </a:rPr>
              <a:t>Bài giải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Một xe chở được số viên gạch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8520 : 4 = 2130 (viên)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3 xe chở được số viên gạch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2130 x 3 = 6390 (viên)</a:t>
            </a:r>
          </a:p>
          <a:p>
            <a:pPr algn="r"/>
            <a:r>
              <a:rPr lang="en-US" sz="3200" smtClean="0">
                <a:solidFill>
                  <a:prstClr val="black"/>
                </a:solidFill>
              </a:rPr>
              <a:t>Đáp số: 6390 viên gạch</a:t>
            </a:r>
            <a:endParaRPr lang="vi-VN" sz="3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91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3528" y="224644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4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24643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Một mảnh đất hình chữ nhật có chiều dài 25m, chiều rộng kém chiều dài 8m. Tính chu vi mảnh đất đó?</a:t>
            </a:r>
            <a:endParaRPr lang="vi-VN" sz="320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1794303"/>
            <a:ext cx="78488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prstClr val="black"/>
                </a:solidFill>
              </a:rPr>
              <a:t>Bài giải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Chiều rộng hình chữ nhật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25 – 8 = 17 (m)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Chu vi hình chữ nhật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(25 + 17) x 2 = 84 (m)</a:t>
            </a:r>
          </a:p>
          <a:p>
            <a:pPr algn="r"/>
            <a:r>
              <a:rPr lang="en-US" sz="3200" smtClean="0">
                <a:solidFill>
                  <a:prstClr val="black"/>
                </a:solidFill>
              </a:rPr>
              <a:t>Đáp số: 84m.</a:t>
            </a:r>
            <a:endParaRPr lang="vi-VN" sz="3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50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285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BichPhuong</cp:lastModifiedBy>
  <cp:revision>2</cp:revision>
  <dcterms:created xsi:type="dcterms:W3CDTF">2017-02-20T08:21:24Z</dcterms:created>
  <dcterms:modified xsi:type="dcterms:W3CDTF">2017-02-20T08:30:49Z</dcterms:modified>
</cp:coreProperties>
</file>